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45" r:id="rId3"/>
    <p:sldId id="306" r:id="rId4"/>
    <p:sldId id="257" r:id="rId5"/>
    <p:sldId id="258" r:id="rId6"/>
    <p:sldId id="259" r:id="rId7"/>
    <p:sldId id="260" r:id="rId8"/>
    <p:sldId id="261" r:id="rId9"/>
    <p:sldId id="263" r:id="rId10"/>
    <p:sldId id="262" r:id="rId11"/>
    <p:sldId id="264" r:id="rId12"/>
    <p:sldId id="344" r:id="rId13"/>
    <p:sldId id="265" r:id="rId14"/>
    <p:sldId id="266" r:id="rId15"/>
    <p:sldId id="309" r:id="rId16"/>
    <p:sldId id="310" r:id="rId17"/>
    <p:sldId id="311" r:id="rId18"/>
    <p:sldId id="312" r:id="rId19"/>
    <p:sldId id="319" r:id="rId20"/>
    <p:sldId id="320" r:id="rId21"/>
    <p:sldId id="321" r:id="rId22"/>
    <p:sldId id="313" r:id="rId23"/>
    <p:sldId id="314" r:id="rId24"/>
    <p:sldId id="315" r:id="rId25"/>
    <p:sldId id="317" r:id="rId26"/>
    <p:sldId id="318" r:id="rId27"/>
    <p:sldId id="341"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342" r:id="rId44"/>
    <p:sldId id="322" r:id="rId45"/>
    <p:sldId id="323" r:id="rId46"/>
    <p:sldId id="324" r:id="rId47"/>
    <p:sldId id="325" r:id="rId48"/>
    <p:sldId id="286" r:id="rId49"/>
    <p:sldId id="287" r:id="rId50"/>
    <p:sldId id="288" r:id="rId51"/>
    <p:sldId id="289" r:id="rId52"/>
    <p:sldId id="290" r:id="rId53"/>
    <p:sldId id="291" r:id="rId54"/>
    <p:sldId id="293" r:id="rId55"/>
    <p:sldId id="294" r:id="rId56"/>
    <p:sldId id="292" r:id="rId57"/>
    <p:sldId id="343" r:id="rId58"/>
    <p:sldId id="327" r:id="rId59"/>
    <p:sldId id="328" r:id="rId60"/>
    <p:sldId id="329" r:id="rId61"/>
    <p:sldId id="330" r:id="rId62"/>
    <p:sldId id="331" r:id="rId63"/>
    <p:sldId id="332" r:id="rId64"/>
    <p:sldId id="333" r:id="rId65"/>
    <p:sldId id="334" r:id="rId66"/>
    <p:sldId id="335" r:id="rId67"/>
    <p:sldId id="336" r:id="rId68"/>
    <p:sldId id="338" r:id="rId69"/>
    <p:sldId id="339" r:id="rId70"/>
    <p:sldId id="34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9"/>
    <p:restoredTop sz="94674"/>
  </p:normalViewPr>
  <p:slideViewPr>
    <p:cSldViewPr snapToGrid="0" snapToObjects="1">
      <p:cViewPr varScale="1">
        <p:scale>
          <a:sx n="124" d="100"/>
          <a:sy n="124" d="100"/>
        </p:scale>
        <p:origin x="5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40FC6-6998-714A-A49D-270385F3F664}" type="datetimeFigureOut">
              <a:rPr lang="en-US" smtClean="0"/>
              <a:t>12/2/20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957C1-029D-4C44-81FD-C99908C63FC6}" type="slidenum">
              <a:rPr lang="en-US" smtClean="0"/>
              <a:t>‹#›</a:t>
            </a:fld>
            <a:endParaRPr lang="en-US"/>
          </a:p>
        </p:txBody>
      </p:sp>
    </p:spTree>
    <p:extLst>
      <p:ext uri="{BB962C8B-B14F-4D97-AF65-F5344CB8AC3E}">
        <p14:creationId xmlns:p14="http://schemas.microsoft.com/office/powerpoint/2010/main" val="42358405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QGIS to create layered maps of a region in Skyrim, in this case the </a:t>
            </a:r>
            <a:r>
              <a:rPr lang="en-US" dirty="0" err="1"/>
              <a:t>Rorikstead</a:t>
            </a:r>
            <a:r>
              <a:rPr lang="en-US" dirty="0"/>
              <a:t> Valley.</a:t>
            </a:r>
          </a:p>
        </p:txBody>
      </p:sp>
      <p:sp>
        <p:nvSpPr>
          <p:cNvPr id="4" name="Slide Number Placeholder 3"/>
          <p:cNvSpPr>
            <a:spLocks noGrp="1"/>
          </p:cNvSpPr>
          <p:nvPr>
            <p:ph type="sldNum" sz="quarter" idx="10"/>
          </p:nvPr>
        </p:nvSpPr>
        <p:spPr/>
        <p:txBody>
          <a:bodyPr/>
          <a:lstStyle/>
          <a:p>
            <a:fld id="{94175902-B7A0-2848-9673-F29604335116}" type="slidenum">
              <a:rPr lang="en-US" smtClean="0"/>
              <a:t>25</a:t>
            </a:fld>
            <a:endParaRPr lang="en-US"/>
          </a:p>
        </p:txBody>
      </p:sp>
    </p:spTree>
    <p:extLst>
      <p:ext uri="{BB962C8B-B14F-4D97-AF65-F5344CB8AC3E}">
        <p14:creationId xmlns:p14="http://schemas.microsoft.com/office/powerpoint/2010/main" val="2284205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26</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27</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43</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Fallout 4 you can build settlements,</a:t>
            </a:r>
            <a:r>
              <a:rPr lang="en-US" baseline="0" dirty="0"/>
              <a:t> and these can grow and change over time depending on how you intend to use the place. Players of this and other games can also build and modify in smaller environments such as houses.</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44</a:t>
            </a:fld>
            <a:endParaRPr lang="en-US"/>
          </a:p>
        </p:txBody>
      </p:sp>
    </p:spTree>
    <p:extLst>
      <p:ext uri="{BB962C8B-B14F-4D97-AF65-F5344CB8AC3E}">
        <p14:creationId xmlns:p14="http://schemas.microsoft.com/office/powerpoint/2010/main" val="204883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Montezuma Castle National Monument, Arizona. People have always modified their</a:t>
            </a:r>
            <a:r>
              <a:rPr lang="en-US" baseline="0" dirty="0"/>
              <a:t> environments and habitations.</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45</a:t>
            </a:fld>
            <a:endParaRPr lang="en-US"/>
          </a:p>
        </p:txBody>
      </p:sp>
    </p:spTree>
    <p:extLst>
      <p:ext uri="{BB962C8B-B14F-4D97-AF65-F5344CB8AC3E}">
        <p14:creationId xmlns:p14="http://schemas.microsoft.com/office/powerpoint/2010/main" val="407687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Elder Scrolls Online, players can build and decorate</a:t>
            </a:r>
            <a:r>
              <a:rPr lang="en-US" baseline="0" dirty="0"/>
              <a:t> their homes within the digital landscape.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46</a:t>
            </a:fld>
            <a:endParaRPr lang="en-US"/>
          </a:p>
        </p:txBody>
      </p:sp>
    </p:spTree>
    <p:extLst>
      <p:ext uri="{BB962C8B-B14F-4D97-AF65-F5344CB8AC3E}">
        <p14:creationId xmlns:p14="http://schemas.microsoft.com/office/powerpoint/2010/main" val="354758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ESO decorating</a:t>
            </a:r>
            <a:r>
              <a:rPr lang="en-US" baseline="0" dirty="0"/>
              <a:t> guide.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47</a:t>
            </a:fld>
            <a:endParaRPr lang="en-US"/>
          </a:p>
        </p:txBody>
      </p:sp>
    </p:spTree>
    <p:extLst>
      <p:ext uri="{BB962C8B-B14F-4D97-AF65-F5344CB8AC3E}">
        <p14:creationId xmlns:p14="http://schemas.microsoft.com/office/powerpoint/2010/main" val="3539608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57</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back to those first series of slides I showed</a:t>
            </a:r>
            <a:r>
              <a:rPr lang="en-US" baseline="0" dirty="0"/>
              <a:t> you. In each case, the technology affects your behavior, and when enough people are affected, it either changes a culture or creates a new culture.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12</a:t>
            </a:fld>
            <a:endParaRPr lang="en-US"/>
          </a:p>
        </p:txBody>
      </p:sp>
    </p:spTree>
    <p:extLst>
      <p:ext uri="{BB962C8B-B14F-4D97-AF65-F5344CB8AC3E}">
        <p14:creationId xmlns:p14="http://schemas.microsoft.com/office/powerpoint/2010/main" val="318801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games such as this one, No Man’s Sky, can be settled by human</a:t>
            </a:r>
            <a:r>
              <a:rPr lang="en-US" baseline="0" dirty="0"/>
              <a:t> players, I though that I could conduct human archaeology in digital places. I was not disappointed. I excavated this site.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15</a:t>
            </a:fld>
            <a:endParaRPr lang="en-US"/>
          </a:p>
        </p:txBody>
      </p:sp>
    </p:spTree>
    <p:extLst>
      <p:ext uri="{BB962C8B-B14F-4D97-AF65-F5344CB8AC3E}">
        <p14:creationId xmlns:p14="http://schemas.microsoft.com/office/powerpoint/2010/main" val="73813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used photogrammetry to match archival</a:t>
            </a:r>
            <a:r>
              <a:rPr lang="en-US" baseline="0" dirty="0"/>
              <a:t> photos with new photos of how abandoned settlements in the game appear now.</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16</a:t>
            </a:fld>
            <a:endParaRPr lang="en-US"/>
          </a:p>
        </p:txBody>
      </p:sp>
    </p:spTree>
    <p:extLst>
      <p:ext uri="{BB962C8B-B14F-4D97-AF65-F5344CB8AC3E}">
        <p14:creationId xmlns:p14="http://schemas.microsoft.com/office/powerpoint/2010/main" val="1359801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used remote sensing to find footprints of human-made buildings buried as an unintended consequence of a software update.</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17</a:t>
            </a:fld>
            <a:endParaRPr lang="en-US"/>
          </a:p>
        </p:txBody>
      </p:sp>
    </p:spTree>
    <p:extLst>
      <p:ext uri="{BB962C8B-B14F-4D97-AF65-F5344CB8AC3E}">
        <p14:creationId xmlns:p14="http://schemas.microsoft.com/office/powerpoint/2010/main" val="16691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a:t>
            </a:r>
            <a:r>
              <a:rPr lang="en-US" baseline="0" dirty="0"/>
              <a:t> able to create a new kind of mapping system for permanent places created in game spaces lacking any kind of GPS coordinates.</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18</a:t>
            </a:fld>
            <a:endParaRPr lang="en-US"/>
          </a:p>
        </p:txBody>
      </p:sp>
    </p:spTree>
    <p:extLst>
      <p:ext uri="{BB962C8B-B14F-4D97-AF65-F5344CB8AC3E}">
        <p14:creationId xmlns:p14="http://schemas.microsoft.com/office/powerpoint/2010/main" val="318040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Skyrim VR, I was able to do another kind of photogrammetry, extracting 3D artifacts presented on 2D screens</a:t>
            </a:r>
            <a:r>
              <a:rPr lang="mr-IN" dirty="0"/>
              <a:t>…</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22</a:t>
            </a:fld>
            <a:endParaRPr lang="en-US"/>
          </a:p>
        </p:txBody>
      </p:sp>
    </p:spTree>
    <p:extLst>
      <p:ext uri="{BB962C8B-B14F-4D97-AF65-F5344CB8AC3E}">
        <p14:creationId xmlns:p14="http://schemas.microsoft.com/office/powerpoint/2010/main" val="153516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dirty="0"/>
              <a:t>converting them to meshes,</a:t>
            </a:r>
            <a:r>
              <a:rPr lang="en-US" baseline="0" dirty="0"/>
              <a:t> which can be 3D printed, bringing imagined digital artifacts into the natural world.</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23</a:t>
            </a:fld>
            <a:endParaRPr lang="en-US"/>
          </a:p>
        </p:txBody>
      </p:sp>
    </p:spTree>
    <p:extLst>
      <p:ext uri="{BB962C8B-B14F-4D97-AF65-F5344CB8AC3E}">
        <p14:creationId xmlns:p14="http://schemas.microsoft.com/office/powerpoint/2010/main" val="406297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glitch-artifacts,</a:t>
            </a:r>
            <a:r>
              <a:rPr lang="en-US" baseline="0" dirty="0"/>
              <a:t> which would disappear once patched by the developer.</a:t>
            </a:r>
            <a:endParaRPr lang="en-US" dirty="0"/>
          </a:p>
        </p:txBody>
      </p:sp>
      <p:sp>
        <p:nvSpPr>
          <p:cNvPr id="4" name="Slide Number Placeholder 3"/>
          <p:cNvSpPr>
            <a:spLocks noGrp="1"/>
          </p:cNvSpPr>
          <p:nvPr>
            <p:ph type="sldNum" sz="quarter" idx="10"/>
          </p:nvPr>
        </p:nvSpPr>
        <p:spPr/>
        <p:txBody>
          <a:bodyPr/>
          <a:lstStyle/>
          <a:p>
            <a:fld id="{94175902-B7A0-2848-9673-F29604335116}" type="slidenum">
              <a:rPr lang="en-US" smtClean="0"/>
              <a:t>24</a:t>
            </a:fld>
            <a:endParaRPr lang="en-US"/>
          </a:p>
        </p:txBody>
      </p:sp>
    </p:spTree>
    <p:extLst>
      <p:ext uri="{BB962C8B-B14F-4D97-AF65-F5344CB8AC3E}">
        <p14:creationId xmlns:p14="http://schemas.microsoft.com/office/powerpoint/2010/main" val="427827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841CB6-DA02-404E-AC0C-80DEECF4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10" y="0"/>
            <a:ext cx="6909179" cy="6858000"/>
          </a:xfrm>
          <a:prstGeom prst="rect">
            <a:avLst/>
          </a:prstGeom>
        </p:spPr>
      </p:pic>
    </p:spTree>
    <p:extLst>
      <p:ext uri="{BB962C8B-B14F-4D97-AF65-F5344CB8AC3E}">
        <p14:creationId xmlns:p14="http://schemas.microsoft.com/office/powerpoint/2010/main" val="3579734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r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3" name="TextBox 2">
            <a:extLst>
              <a:ext uri="{FF2B5EF4-FFF2-40B4-BE49-F238E27FC236}">
                <a16:creationId xmlns:a16="http://schemas.microsoft.com/office/drawing/2014/main" id="{0C5E1D41-BCC0-7C4A-8AEB-1F1B00AD0EF8}"/>
              </a:ext>
            </a:extLst>
          </p:cNvPr>
          <p:cNvSpPr txBox="1"/>
          <p:nvPr/>
        </p:nvSpPr>
        <p:spPr>
          <a:xfrm>
            <a:off x="8270697" y="174661"/>
            <a:ext cx="806631" cy="461665"/>
          </a:xfrm>
          <a:prstGeom prst="rect">
            <a:avLst/>
          </a:prstGeom>
          <a:noFill/>
        </p:spPr>
        <p:txBody>
          <a:bodyPr wrap="none" rtlCol="0">
            <a:spAutoFit/>
          </a:bodyPr>
          <a:lstStyle/>
          <a:p>
            <a:r>
              <a:rPr lang="en-US" sz="2400" dirty="0"/>
              <a:t>2016</a:t>
            </a:r>
          </a:p>
        </p:txBody>
      </p:sp>
    </p:spTree>
    <p:extLst>
      <p:ext uri="{BB962C8B-B14F-4D97-AF65-F5344CB8AC3E}">
        <p14:creationId xmlns:p14="http://schemas.microsoft.com/office/powerpoint/2010/main" val="201256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goose-game-fi-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3" name="TextBox 2">
            <a:extLst>
              <a:ext uri="{FF2B5EF4-FFF2-40B4-BE49-F238E27FC236}">
                <a16:creationId xmlns:a16="http://schemas.microsoft.com/office/drawing/2014/main" id="{B503474D-8B34-B14D-BFBB-201018109874}"/>
              </a:ext>
            </a:extLst>
          </p:cNvPr>
          <p:cNvSpPr txBox="1"/>
          <p:nvPr/>
        </p:nvSpPr>
        <p:spPr>
          <a:xfrm>
            <a:off x="8270697" y="174661"/>
            <a:ext cx="806631" cy="461665"/>
          </a:xfrm>
          <a:prstGeom prst="rect">
            <a:avLst/>
          </a:prstGeom>
          <a:noFill/>
        </p:spPr>
        <p:txBody>
          <a:bodyPr wrap="none" rtlCol="0">
            <a:spAutoFit/>
          </a:bodyPr>
          <a:lstStyle/>
          <a:p>
            <a:r>
              <a:rPr lang="en-US" sz="2400" dirty="0"/>
              <a:t>2019</a:t>
            </a:r>
          </a:p>
        </p:txBody>
      </p:sp>
    </p:spTree>
    <p:extLst>
      <p:ext uri="{BB962C8B-B14F-4D97-AF65-F5344CB8AC3E}">
        <p14:creationId xmlns:p14="http://schemas.microsoft.com/office/powerpoint/2010/main" val="201256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53614"/>
            <a:ext cx="9144000" cy="830997"/>
          </a:xfrm>
          <a:prstGeom prst="rect">
            <a:avLst/>
          </a:prstGeom>
          <a:noFill/>
        </p:spPr>
        <p:txBody>
          <a:bodyPr wrap="square" rtlCol="0">
            <a:spAutoFit/>
          </a:bodyPr>
          <a:lstStyle/>
          <a:p>
            <a:pPr algn="ctr"/>
            <a:r>
              <a:rPr lang="en-US" sz="4800" dirty="0"/>
              <a:t>(IM)MATERIAL ARCHAEOGLOGY</a:t>
            </a:r>
          </a:p>
        </p:txBody>
      </p:sp>
    </p:spTree>
    <p:extLst>
      <p:ext uri="{BB962C8B-B14F-4D97-AF65-F5344CB8AC3E}">
        <p14:creationId xmlns:p14="http://schemas.microsoft.com/office/powerpoint/2010/main" val="74592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ari-di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723900"/>
            <a:ext cx="8128000" cy="53975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msap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16000"/>
            <a:ext cx="7620000" cy="4826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421578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
            <a:ext cx="9144000" cy="6341683"/>
          </a:xfrm>
          <a:prstGeom prst="rect">
            <a:avLst/>
          </a:prstGeom>
        </p:spPr>
      </p:pic>
    </p:spTree>
    <p:extLst>
      <p:ext uri="{BB962C8B-B14F-4D97-AF65-F5344CB8AC3E}">
        <p14:creationId xmlns:p14="http://schemas.microsoft.com/office/powerpoint/2010/main" val="3658509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98683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ms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612493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11-11 at 3.18.0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8400"/>
            <a:ext cx="9144000" cy="4496101"/>
          </a:xfrm>
          <a:prstGeom prst="rect">
            <a:avLst/>
          </a:prstGeom>
        </p:spPr>
      </p:pic>
    </p:spTree>
    <p:extLst>
      <p:ext uri="{BB962C8B-B14F-4D97-AF65-F5344CB8AC3E}">
        <p14:creationId xmlns:p14="http://schemas.microsoft.com/office/powerpoint/2010/main" val="296890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53614"/>
            <a:ext cx="9144000" cy="1569660"/>
          </a:xfrm>
          <a:prstGeom prst="rect">
            <a:avLst/>
          </a:prstGeom>
          <a:noFill/>
        </p:spPr>
        <p:txBody>
          <a:bodyPr wrap="square" rtlCol="0">
            <a:spAutoFit/>
          </a:bodyPr>
          <a:lstStyle/>
          <a:p>
            <a:pPr algn="ctr"/>
            <a:r>
              <a:rPr lang="en-US" sz="4800" dirty="0"/>
              <a:t>EVAPORATION</a:t>
            </a:r>
          </a:p>
          <a:p>
            <a:pPr algn="ctr"/>
            <a:r>
              <a:rPr lang="en-US" sz="4800" dirty="0"/>
              <a:t>OF THE ARCHAEOLOGICAL RECORD</a:t>
            </a:r>
          </a:p>
        </p:txBody>
      </p:sp>
    </p:spTree>
    <p:extLst>
      <p:ext uri="{BB962C8B-B14F-4D97-AF65-F5344CB8AC3E}">
        <p14:creationId xmlns:p14="http://schemas.microsoft.com/office/powerpoint/2010/main" val="74592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11-11 at 3.19.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0"/>
            <a:ext cx="8722201" cy="6858000"/>
          </a:xfrm>
          <a:prstGeom prst="rect">
            <a:avLst/>
          </a:prstGeom>
        </p:spPr>
      </p:pic>
    </p:spTree>
    <p:extLst>
      <p:ext uri="{BB962C8B-B14F-4D97-AF65-F5344CB8AC3E}">
        <p14:creationId xmlns:p14="http://schemas.microsoft.com/office/powerpoint/2010/main" val="186215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11-11 at 3.21.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800"/>
            <a:ext cx="9144000" cy="4960530"/>
          </a:xfrm>
          <a:prstGeom prst="rect">
            <a:avLst/>
          </a:prstGeom>
        </p:spPr>
      </p:pic>
    </p:spTree>
    <p:extLst>
      <p:ext uri="{BB962C8B-B14F-4D97-AF65-F5344CB8AC3E}">
        <p14:creationId xmlns:p14="http://schemas.microsoft.com/office/powerpoint/2010/main" val="738979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23436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9144000" cy="4865812"/>
          </a:xfrm>
          <a:prstGeom prst="rect">
            <a:avLst/>
          </a:prstGeom>
        </p:spPr>
      </p:pic>
    </p:spTree>
    <p:extLst>
      <p:ext uri="{BB962C8B-B14F-4D97-AF65-F5344CB8AC3E}">
        <p14:creationId xmlns:p14="http://schemas.microsoft.com/office/powerpoint/2010/main" val="92493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8563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0"/>
            <a:ext cx="9144000" cy="5225143"/>
          </a:xfrm>
          <a:prstGeom prst="rect">
            <a:avLst/>
          </a:prstGeom>
        </p:spPr>
      </p:pic>
    </p:spTree>
    <p:extLst>
      <p:ext uri="{BB962C8B-B14F-4D97-AF65-F5344CB8AC3E}">
        <p14:creationId xmlns:p14="http://schemas.microsoft.com/office/powerpoint/2010/main" val="206017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y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29829"/>
          </a:xfrm>
          <a:prstGeom prst="rect">
            <a:avLst/>
          </a:prstGeom>
        </p:spPr>
      </p:pic>
    </p:spTree>
    <p:extLst>
      <p:ext uri="{BB962C8B-B14F-4D97-AF65-F5344CB8AC3E}">
        <p14:creationId xmlns:p14="http://schemas.microsoft.com/office/powerpoint/2010/main" val="4102731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53614"/>
            <a:ext cx="9144000" cy="830997"/>
          </a:xfrm>
          <a:prstGeom prst="rect">
            <a:avLst/>
          </a:prstGeom>
          <a:noFill/>
        </p:spPr>
        <p:txBody>
          <a:bodyPr wrap="square" rtlCol="0">
            <a:spAutoFit/>
          </a:bodyPr>
          <a:lstStyle/>
          <a:p>
            <a:pPr algn="ctr"/>
            <a:r>
              <a:rPr lang="en-US" sz="4800" dirty="0"/>
              <a:t>NOSTALGIA</a:t>
            </a:r>
          </a:p>
        </p:txBody>
      </p:sp>
    </p:spTree>
    <p:extLst>
      <p:ext uri="{BB962C8B-B14F-4D97-AF65-F5344CB8AC3E}">
        <p14:creationId xmlns:p14="http://schemas.microsoft.com/office/powerpoint/2010/main" val="470767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pol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8744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c-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393700"/>
            <a:ext cx="6985000" cy="6070600"/>
          </a:xfrm>
          <a:prstGeom prst="rect">
            <a:avLst/>
          </a:prstGeom>
        </p:spPr>
      </p:pic>
      <p:pic>
        <p:nvPicPr>
          <p:cNvPr id="4" name="Picture 3">
            <a:extLst>
              <a:ext uri="{FF2B5EF4-FFF2-40B4-BE49-F238E27FC236}">
                <a16:creationId xmlns:a16="http://schemas.microsoft.com/office/drawing/2014/main" id="{8A5E0E5E-8C5A-3F4A-A50C-36C85BDC9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179" y="3428999"/>
            <a:ext cx="1649246" cy="927243"/>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mputerSpa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10103" cy="6858000"/>
          </a:xfrm>
          <a:prstGeom prst="rect">
            <a:avLst/>
          </a:prstGeom>
        </p:spPr>
      </p:pic>
      <p:pic>
        <p:nvPicPr>
          <p:cNvPr id="6" name="Picture 5" descr="CS-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696" y="3077275"/>
            <a:ext cx="3226908" cy="3780725"/>
          </a:xfrm>
          <a:prstGeom prst="rect">
            <a:avLst/>
          </a:prstGeom>
        </p:spPr>
      </p:pic>
      <p:pic>
        <p:nvPicPr>
          <p:cNvPr id="7" name="Picture 6" descr="CS-Paper.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072" y="-1"/>
            <a:ext cx="4911168" cy="2946701"/>
          </a:xfrm>
          <a:prstGeom prst="rect">
            <a:avLst/>
          </a:prstGeom>
        </p:spPr>
      </p:pic>
    </p:spTree>
    <p:extLst>
      <p:ext uri="{BB962C8B-B14F-4D97-AF65-F5344CB8AC3E}">
        <p14:creationId xmlns:p14="http://schemas.microsoft.com/office/powerpoint/2010/main" val="3311524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ari-2600-Adven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7700"/>
            <a:ext cx="9144000" cy="30099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f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0"/>
            <a:ext cx="9144000" cy="3950926"/>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908" y="2816461"/>
            <a:ext cx="8407219" cy="523220"/>
          </a:xfrm>
          <a:prstGeom prst="rect">
            <a:avLst/>
          </a:prstGeom>
          <a:noFill/>
        </p:spPr>
        <p:txBody>
          <a:bodyPr wrap="none" rtlCol="0">
            <a:spAutoFit/>
          </a:bodyPr>
          <a:lstStyle/>
          <a:p>
            <a:r>
              <a:rPr lang="en-US" sz="2800" dirty="0"/>
              <a:t>Universally recognized current console game/character?</a:t>
            </a:r>
          </a:p>
        </p:txBody>
      </p:sp>
    </p:spTree>
    <p:extLst>
      <p:ext uri="{BB962C8B-B14F-4D97-AF65-F5344CB8AC3E}">
        <p14:creationId xmlns:p14="http://schemas.microsoft.com/office/powerpoint/2010/main" val="2012564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2159000"/>
            <a:ext cx="4480560" cy="2523744"/>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9000"/>
            <a:ext cx="7620000" cy="5080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e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533" y="1807747"/>
            <a:ext cx="7585224" cy="3792613"/>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ari-2600-Joysti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600" y="0"/>
            <a:ext cx="6643688" cy="6858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navo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254000"/>
            <a:ext cx="7366000" cy="63373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683764"/>
            <a:ext cx="9144000" cy="369332"/>
          </a:xfrm>
          <a:prstGeom prst="rect">
            <a:avLst/>
          </a:prstGeom>
          <a:noFill/>
        </p:spPr>
        <p:txBody>
          <a:bodyPr wrap="square" rtlCol="0">
            <a:spAutoFit/>
          </a:bodyPr>
          <a:lstStyle/>
          <a:p>
            <a:pPr algn="ctr"/>
            <a:r>
              <a:rPr lang="en-US" dirty="0"/>
              <a:t>Material/emotional memory for games in 2020, specifically mobile games?</a:t>
            </a:r>
          </a:p>
        </p:txBody>
      </p:sp>
      <p:pic>
        <p:nvPicPr>
          <p:cNvPr id="3" name="Picture 2" descr="mobile-gam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1587500"/>
            <a:ext cx="5498592" cy="3669792"/>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chaeologis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574800"/>
            <a:ext cx="3257550" cy="3705225"/>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36576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53614"/>
            <a:ext cx="9144000" cy="830997"/>
          </a:xfrm>
          <a:prstGeom prst="rect">
            <a:avLst/>
          </a:prstGeom>
          <a:noFill/>
        </p:spPr>
        <p:txBody>
          <a:bodyPr wrap="square" rtlCol="0">
            <a:spAutoFit/>
          </a:bodyPr>
          <a:lstStyle/>
          <a:p>
            <a:pPr algn="ctr"/>
            <a:r>
              <a:rPr lang="en-US" sz="4800" dirty="0"/>
              <a:t>HUMAN CREATIVITY</a:t>
            </a:r>
          </a:p>
        </p:txBody>
      </p:sp>
    </p:spTree>
    <p:extLst>
      <p:ext uri="{BB962C8B-B14F-4D97-AF65-F5344CB8AC3E}">
        <p14:creationId xmlns:p14="http://schemas.microsoft.com/office/powerpoint/2010/main" val="745927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uary-settlement-fallout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187782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tezuma-castle-habi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 y="777875"/>
            <a:ext cx="9139595" cy="5270500"/>
          </a:xfrm>
          <a:prstGeom prst="rect">
            <a:avLst/>
          </a:prstGeom>
        </p:spPr>
      </p:pic>
    </p:spTree>
    <p:extLst>
      <p:ext uri="{BB962C8B-B14F-4D97-AF65-F5344CB8AC3E}">
        <p14:creationId xmlns:p14="http://schemas.microsoft.com/office/powerpoint/2010/main" val="103682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o-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 y="908050"/>
            <a:ext cx="9194747" cy="5035550"/>
          </a:xfrm>
          <a:prstGeom prst="rect">
            <a:avLst/>
          </a:prstGeom>
        </p:spPr>
      </p:pic>
    </p:spTree>
    <p:extLst>
      <p:ext uri="{BB962C8B-B14F-4D97-AF65-F5344CB8AC3E}">
        <p14:creationId xmlns:p14="http://schemas.microsoft.com/office/powerpoint/2010/main" val="245410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O-home-decor-gu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729101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cre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300"/>
            <a:ext cx="9144000" cy="459486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naVox-Diagr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b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397000"/>
            <a:ext cx="6350000" cy="4064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9300"/>
            <a:ext cx="9144000" cy="5357813"/>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37265"/>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eativ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7733"/>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craf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690" y="2409458"/>
            <a:ext cx="7994132" cy="1200329"/>
          </a:xfrm>
          <a:prstGeom prst="rect">
            <a:avLst/>
          </a:prstGeom>
          <a:noFill/>
        </p:spPr>
        <p:txBody>
          <a:bodyPr wrap="square" rtlCol="0">
            <a:spAutoFit/>
          </a:bodyPr>
          <a:lstStyle/>
          <a:p>
            <a:pPr algn="ctr"/>
            <a:r>
              <a:rPr lang="en-US" sz="3600" dirty="0"/>
              <a:t>Archaeology is about things and people, but mostly people.</a:t>
            </a:r>
          </a:p>
        </p:txBody>
      </p:sp>
    </p:spTree>
    <p:extLst>
      <p:ext uri="{BB962C8B-B14F-4D97-AF65-F5344CB8AC3E}">
        <p14:creationId xmlns:p14="http://schemas.microsoft.com/office/powerpoint/2010/main" val="20125648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0"/>
            <a:ext cx="7666857" cy="6858000"/>
          </a:xfrm>
          <a:prstGeom prst="rect">
            <a:avLst/>
          </a:prstGeom>
        </p:spPr>
      </p:pic>
    </p:spTree>
    <p:extLst>
      <p:ext uri="{BB962C8B-B14F-4D97-AF65-F5344CB8AC3E}">
        <p14:creationId xmlns:p14="http://schemas.microsoft.com/office/powerpoint/2010/main" val="2012564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953614"/>
            <a:ext cx="9144000" cy="830997"/>
          </a:xfrm>
          <a:prstGeom prst="rect">
            <a:avLst/>
          </a:prstGeom>
          <a:noFill/>
        </p:spPr>
        <p:txBody>
          <a:bodyPr wrap="square" rtlCol="0">
            <a:spAutoFit/>
          </a:bodyPr>
          <a:lstStyle/>
          <a:p>
            <a:pPr algn="ctr"/>
            <a:r>
              <a:rPr lang="en-US" sz="4800" dirty="0"/>
              <a:t>ARCHAEOLOGY OF THE DIGITAL</a:t>
            </a:r>
          </a:p>
        </p:txBody>
      </p:sp>
    </p:spTree>
    <p:extLst>
      <p:ext uri="{BB962C8B-B14F-4D97-AF65-F5344CB8AC3E}">
        <p14:creationId xmlns:p14="http://schemas.microsoft.com/office/powerpoint/2010/main" val="745927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2000" y="471481"/>
            <a:ext cx="5503333" cy="3785652"/>
          </a:xfrm>
          <a:prstGeom prst="rect">
            <a:avLst/>
          </a:prstGeom>
        </p:spPr>
        <p:txBody>
          <a:bodyPr wrap="square">
            <a:spAutoFit/>
          </a:bodyPr>
          <a:lstStyle/>
          <a:p>
            <a:r>
              <a:rPr lang="en-US" sz="3600" dirty="0"/>
              <a:t>“We won’t experience 100 years of progress in the 21st century—it will be more like 20,000 years of progress (at today’s rate).” </a:t>
            </a:r>
          </a:p>
          <a:p>
            <a:endParaRPr lang="en-US" sz="3600" dirty="0"/>
          </a:p>
          <a:p>
            <a:r>
              <a:rPr lang="en-US" sz="2400" dirty="0"/>
              <a:t>—Ray </a:t>
            </a:r>
            <a:r>
              <a:rPr lang="en-US" sz="2400" dirty="0" err="1"/>
              <a:t>Kurzweil</a:t>
            </a:r>
            <a:r>
              <a:rPr lang="en-US" sz="2400" dirty="0"/>
              <a:t> (2001)</a:t>
            </a:r>
          </a:p>
        </p:txBody>
      </p:sp>
      <p:pic>
        <p:nvPicPr>
          <p:cNvPr id="3" name="Picture 2" descr="kurzwei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02000"/>
            <a:ext cx="3556000" cy="3556000"/>
          </a:xfrm>
          <a:prstGeom prst="rect">
            <a:avLst/>
          </a:prstGeom>
        </p:spPr>
      </p:pic>
    </p:spTree>
    <p:extLst>
      <p:ext uri="{BB962C8B-B14F-4D97-AF65-F5344CB8AC3E}">
        <p14:creationId xmlns:p14="http://schemas.microsoft.com/office/powerpoint/2010/main" val="1083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933" y="2481070"/>
            <a:ext cx="8585200" cy="1200329"/>
          </a:xfrm>
          <a:prstGeom prst="rect">
            <a:avLst/>
          </a:prstGeom>
        </p:spPr>
        <p:txBody>
          <a:bodyPr wrap="square">
            <a:spAutoFit/>
          </a:bodyPr>
          <a:lstStyle/>
          <a:p>
            <a:pPr algn="ctr"/>
            <a:r>
              <a:rPr lang="en-US" sz="3600" dirty="0"/>
              <a:t>Clovis Culture – 13,000-11,000 BP</a:t>
            </a:r>
          </a:p>
          <a:p>
            <a:pPr algn="ctr"/>
            <a:r>
              <a:rPr lang="en-US" sz="3600" dirty="0"/>
              <a:t>Terra sigillata – 1</a:t>
            </a:r>
            <a:r>
              <a:rPr lang="en-US" sz="3600" baseline="30000" dirty="0"/>
              <a:t>st</a:t>
            </a:r>
            <a:r>
              <a:rPr lang="en-US" sz="3600" dirty="0"/>
              <a:t> c. BCE to 3</a:t>
            </a:r>
            <a:r>
              <a:rPr lang="en-US" sz="3600" baseline="30000" dirty="0"/>
              <a:t>rd</a:t>
            </a:r>
            <a:r>
              <a:rPr lang="en-US" sz="3600" dirty="0"/>
              <a:t> c. CE</a:t>
            </a:r>
          </a:p>
        </p:txBody>
      </p:sp>
      <p:pic>
        <p:nvPicPr>
          <p:cNvPr id="4" name="Picture 3" descr="Clovis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66" y="0"/>
            <a:ext cx="4419600" cy="2415842"/>
          </a:xfrm>
          <a:prstGeom prst="rect">
            <a:avLst/>
          </a:prstGeom>
        </p:spPr>
      </p:pic>
      <p:pic>
        <p:nvPicPr>
          <p:cNvPr id="5" name="Picture 4" descr="terr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744" y="3681398"/>
            <a:ext cx="4351282" cy="3176601"/>
          </a:xfrm>
          <a:prstGeom prst="rect">
            <a:avLst/>
          </a:prstGeom>
        </p:spPr>
      </p:pic>
    </p:spTree>
    <p:extLst>
      <p:ext uri="{BB962C8B-B14F-4D97-AF65-F5344CB8AC3E}">
        <p14:creationId xmlns:p14="http://schemas.microsoft.com/office/powerpoint/2010/main" val="11746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o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33879"/>
          </a:xfrm>
          <a:prstGeom prst="rect">
            <a:avLst/>
          </a:prstGeom>
        </p:spPr>
      </p:pic>
      <p:sp>
        <p:nvSpPr>
          <p:cNvPr id="3" name="TextBox 2">
            <a:extLst>
              <a:ext uri="{FF2B5EF4-FFF2-40B4-BE49-F238E27FC236}">
                <a16:creationId xmlns:a16="http://schemas.microsoft.com/office/drawing/2014/main" id="{A8622B03-B5F6-5F49-8FC2-FF5E900E4200}"/>
              </a:ext>
            </a:extLst>
          </p:cNvPr>
          <p:cNvSpPr txBox="1"/>
          <p:nvPr/>
        </p:nvSpPr>
        <p:spPr>
          <a:xfrm>
            <a:off x="8270697" y="174661"/>
            <a:ext cx="806631" cy="461665"/>
          </a:xfrm>
          <a:prstGeom prst="rect">
            <a:avLst/>
          </a:prstGeom>
          <a:noFill/>
        </p:spPr>
        <p:txBody>
          <a:bodyPr wrap="none" rtlCol="0">
            <a:spAutoFit/>
          </a:bodyPr>
          <a:lstStyle/>
          <a:p>
            <a:r>
              <a:rPr lang="en-US" sz="2400" dirty="0"/>
              <a:t>1993</a:t>
            </a:r>
          </a:p>
        </p:txBody>
      </p:sp>
    </p:spTree>
    <p:extLst>
      <p:ext uri="{BB962C8B-B14F-4D97-AF65-F5344CB8AC3E}">
        <p14:creationId xmlns:p14="http://schemas.microsoft.com/office/powerpoint/2010/main" val="2012564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 y="1270969"/>
            <a:ext cx="5266268" cy="3970318"/>
          </a:xfrm>
          <a:prstGeom prst="rect">
            <a:avLst/>
          </a:prstGeom>
        </p:spPr>
        <p:txBody>
          <a:bodyPr wrap="square">
            <a:spAutoFit/>
          </a:bodyPr>
          <a:lstStyle/>
          <a:p>
            <a:r>
              <a:rPr lang="en-US" sz="3600" dirty="0"/>
              <a:t>First commercially available mobile phone: 1983 (</a:t>
            </a:r>
            <a:r>
              <a:rPr lang="en-US" sz="3600" dirty="0" err="1"/>
              <a:t>DynaTAC</a:t>
            </a:r>
            <a:r>
              <a:rPr lang="en-US" sz="3600" dirty="0"/>
              <a:t> 8000x)</a:t>
            </a:r>
          </a:p>
          <a:p>
            <a:endParaRPr lang="en-US" sz="3600" dirty="0"/>
          </a:p>
          <a:p>
            <a:r>
              <a:rPr lang="en-US" sz="3600" dirty="0"/>
              <a:t>First iPhone: June 29, 2007</a:t>
            </a:r>
          </a:p>
          <a:p>
            <a:endParaRPr lang="en-US" sz="3600" dirty="0"/>
          </a:p>
          <a:p>
            <a:r>
              <a:rPr lang="en-US" sz="3600" dirty="0"/>
              <a:t>Now annual iPhones</a:t>
            </a:r>
          </a:p>
        </p:txBody>
      </p:sp>
      <p:pic>
        <p:nvPicPr>
          <p:cNvPr id="5" name="Picture 4" descr="motorola_dynata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398" y="1046053"/>
            <a:ext cx="3612602" cy="4812880"/>
          </a:xfrm>
          <a:prstGeom prst="rect">
            <a:avLst/>
          </a:prstGeom>
        </p:spPr>
      </p:pic>
    </p:spTree>
    <p:extLst>
      <p:ext uri="{BB962C8B-B14F-4D97-AF65-F5344CB8AC3E}">
        <p14:creationId xmlns:p14="http://schemas.microsoft.com/office/powerpoint/2010/main" val="1800624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8258" y="1116210"/>
            <a:ext cx="8009467" cy="4524316"/>
          </a:xfrm>
          <a:prstGeom prst="rect">
            <a:avLst/>
          </a:prstGeom>
        </p:spPr>
        <p:txBody>
          <a:bodyPr wrap="square">
            <a:spAutoFit/>
          </a:bodyPr>
          <a:lstStyle/>
          <a:p>
            <a:r>
              <a:rPr lang="en-US" sz="3600" dirty="0"/>
              <a:t>First public video game cabinet: Computer Space, 1971</a:t>
            </a:r>
          </a:p>
          <a:p>
            <a:endParaRPr lang="en-US" sz="3600" dirty="0"/>
          </a:p>
          <a:p>
            <a:r>
              <a:rPr lang="en-US" sz="3600" dirty="0"/>
              <a:t>First public video game for home use: Pong 1972 (created by Atari founders)</a:t>
            </a:r>
          </a:p>
          <a:p>
            <a:endParaRPr lang="en-US" sz="3600" dirty="0"/>
          </a:p>
          <a:p>
            <a:r>
              <a:rPr lang="en-US" sz="3600" dirty="0"/>
              <a:t>First video game console: Magnavox Odyssey, 1972</a:t>
            </a:r>
          </a:p>
        </p:txBody>
      </p:sp>
    </p:spTree>
    <p:extLst>
      <p:ext uri="{BB962C8B-B14F-4D97-AF65-F5344CB8AC3E}">
        <p14:creationId xmlns:p14="http://schemas.microsoft.com/office/powerpoint/2010/main" val="3067065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
        <p:nvSpPr>
          <p:cNvPr id="4" name="TextBox 3"/>
          <p:cNvSpPr txBox="1"/>
          <p:nvPr/>
        </p:nvSpPr>
        <p:spPr>
          <a:xfrm>
            <a:off x="6493933" y="496669"/>
            <a:ext cx="2150533" cy="646331"/>
          </a:xfrm>
          <a:prstGeom prst="rect">
            <a:avLst/>
          </a:prstGeom>
          <a:noFill/>
        </p:spPr>
        <p:txBody>
          <a:bodyPr wrap="square" rtlCol="0">
            <a:spAutoFit/>
          </a:bodyPr>
          <a:lstStyle/>
          <a:p>
            <a:pPr algn="r"/>
            <a:r>
              <a:rPr lang="en-US" sz="3600" dirty="0"/>
              <a:t>1972</a:t>
            </a:r>
          </a:p>
        </p:txBody>
      </p:sp>
    </p:spTree>
    <p:extLst>
      <p:ext uri="{BB962C8B-B14F-4D97-AF65-F5344CB8AC3E}">
        <p14:creationId xmlns:p14="http://schemas.microsoft.com/office/powerpoint/2010/main" val="910985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93933" y="496669"/>
            <a:ext cx="2150533" cy="646331"/>
          </a:xfrm>
          <a:prstGeom prst="rect">
            <a:avLst/>
          </a:prstGeom>
          <a:noFill/>
        </p:spPr>
        <p:txBody>
          <a:bodyPr wrap="square" rtlCol="0">
            <a:spAutoFit/>
          </a:bodyPr>
          <a:lstStyle/>
          <a:p>
            <a:pPr algn="r"/>
            <a:r>
              <a:rPr lang="en-US" sz="3600" dirty="0"/>
              <a:t>2018</a:t>
            </a:r>
          </a:p>
        </p:txBody>
      </p:sp>
      <p:pic>
        <p:nvPicPr>
          <p:cNvPr id="2" name="Picture 1" descr="ac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1900"/>
            <a:ext cx="9144000" cy="4378960"/>
          </a:xfrm>
          <a:prstGeom prst="rect">
            <a:avLst/>
          </a:prstGeom>
        </p:spPr>
      </p:pic>
    </p:spTree>
    <p:extLst>
      <p:ext uri="{BB962C8B-B14F-4D97-AF65-F5344CB8AC3E}">
        <p14:creationId xmlns:p14="http://schemas.microsoft.com/office/powerpoint/2010/main" val="1474205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3332" y="329358"/>
            <a:ext cx="1862667" cy="2185214"/>
          </a:xfrm>
          <a:prstGeom prst="rect">
            <a:avLst/>
          </a:prstGeom>
        </p:spPr>
        <p:txBody>
          <a:bodyPr wrap="square">
            <a:spAutoFit/>
          </a:bodyPr>
          <a:lstStyle/>
          <a:p>
            <a:r>
              <a:rPr lang="en-US" sz="2800" dirty="0"/>
              <a:t>PlayStation</a:t>
            </a:r>
          </a:p>
          <a:p>
            <a:endParaRPr lang="en-US" dirty="0"/>
          </a:p>
          <a:p>
            <a:r>
              <a:rPr lang="en-US" dirty="0"/>
              <a:t>PS1	1994</a:t>
            </a:r>
          </a:p>
          <a:p>
            <a:r>
              <a:rPr lang="en-US" dirty="0"/>
              <a:t>PS2	2004</a:t>
            </a:r>
          </a:p>
          <a:p>
            <a:r>
              <a:rPr lang="en-US" dirty="0"/>
              <a:t>PS3	2006</a:t>
            </a:r>
          </a:p>
          <a:p>
            <a:r>
              <a:rPr lang="en-US" dirty="0"/>
              <a:t>PS4	2013</a:t>
            </a:r>
          </a:p>
          <a:p>
            <a:r>
              <a:rPr lang="en-US" dirty="0"/>
              <a:t>PS5	2020</a:t>
            </a:r>
          </a:p>
        </p:txBody>
      </p:sp>
      <p:sp>
        <p:nvSpPr>
          <p:cNvPr id="3" name="Rectangle 2"/>
          <p:cNvSpPr/>
          <p:nvPr/>
        </p:nvSpPr>
        <p:spPr>
          <a:xfrm>
            <a:off x="3352800" y="301683"/>
            <a:ext cx="2556933" cy="3016211"/>
          </a:xfrm>
          <a:prstGeom prst="rect">
            <a:avLst/>
          </a:prstGeom>
        </p:spPr>
        <p:txBody>
          <a:bodyPr wrap="square">
            <a:spAutoFit/>
          </a:bodyPr>
          <a:lstStyle/>
          <a:p>
            <a:r>
              <a:rPr lang="en-US" sz="2800" dirty="0"/>
              <a:t>Nintendo</a:t>
            </a:r>
          </a:p>
          <a:p>
            <a:endParaRPr lang="en-US" dirty="0"/>
          </a:p>
          <a:p>
            <a:r>
              <a:rPr lang="en-US" dirty="0"/>
              <a:t>Color TV-Game 	1977</a:t>
            </a:r>
          </a:p>
          <a:p>
            <a:r>
              <a:rPr lang="en-US" dirty="0"/>
              <a:t>NES		1983</a:t>
            </a:r>
          </a:p>
          <a:p>
            <a:r>
              <a:rPr lang="en-US" dirty="0"/>
              <a:t>Super NES	1990</a:t>
            </a:r>
          </a:p>
          <a:p>
            <a:r>
              <a:rPr lang="en-US" dirty="0"/>
              <a:t>N64		1996</a:t>
            </a:r>
          </a:p>
          <a:p>
            <a:r>
              <a:rPr lang="en-US" dirty="0" err="1"/>
              <a:t>Gamecube</a:t>
            </a:r>
            <a:r>
              <a:rPr lang="en-US" dirty="0"/>
              <a:t>	2001</a:t>
            </a:r>
          </a:p>
          <a:p>
            <a:r>
              <a:rPr lang="en-US" dirty="0"/>
              <a:t>Wii		2006</a:t>
            </a:r>
          </a:p>
          <a:p>
            <a:r>
              <a:rPr lang="en-US" dirty="0"/>
              <a:t>Wii U		2012</a:t>
            </a:r>
          </a:p>
          <a:p>
            <a:r>
              <a:rPr lang="en-US" dirty="0"/>
              <a:t>Switch		2017</a:t>
            </a:r>
          </a:p>
        </p:txBody>
      </p:sp>
      <p:sp>
        <p:nvSpPr>
          <p:cNvPr id="5" name="TextBox 4"/>
          <p:cNvSpPr txBox="1"/>
          <p:nvPr/>
        </p:nvSpPr>
        <p:spPr>
          <a:xfrm>
            <a:off x="558800" y="301683"/>
            <a:ext cx="1693334" cy="2185214"/>
          </a:xfrm>
          <a:prstGeom prst="rect">
            <a:avLst/>
          </a:prstGeom>
          <a:noFill/>
        </p:spPr>
        <p:txBody>
          <a:bodyPr wrap="square" rtlCol="0">
            <a:spAutoFit/>
          </a:bodyPr>
          <a:lstStyle/>
          <a:p>
            <a:r>
              <a:rPr lang="en-US" sz="2800" dirty="0"/>
              <a:t>Atari</a:t>
            </a:r>
          </a:p>
          <a:p>
            <a:endParaRPr lang="en-US" dirty="0"/>
          </a:p>
          <a:p>
            <a:r>
              <a:rPr lang="en-US" dirty="0"/>
              <a:t>2600	1977</a:t>
            </a:r>
          </a:p>
          <a:p>
            <a:r>
              <a:rPr lang="en-US" dirty="0"/>
              <a:t>5200	1982</a:t>
            </a:r>
          </a:p>
          <a:p>
            <a:r>
              <a:rPr lang="en-US" dirty="0"/>
              <a:t>7800	1984</a:t>
            </a:r>
          </a:p>
          <a:p>
            <a:r>
              <a:rPr lang="en-US" dirty="0"/>
              <a:t>Lynx	1989</a:t>
            </a:r>
          </a:p>
          <a:p>
            <a:r>
              <a:rPr lang="en-US" dirty="0"/>
              <a:t>Jaguar	1993</a:t>
            </a:r>
          </a:p>
        </p:txBody>
      </p:sp>
      <p:pic>
        <p:nvPicPr>
          <p:cNvPr id="6" name="Picture 5" descr="nintend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5330" y="3683000"/>
            <a:ext cx="4233333" cy="3175000"/>
          </a:xfrm>
          <a:prstGeom prst="rect">
            <a:avLst/>
          </a:prstGeom>
        </p:spPr>
      </p:pic>
    </p:spTree>
    <p:extLst>
      <p:ext uri="{BB962C8B-B14F-4D97-AF65-F5344CB8AC3E}">
        <p14:creationId xmlns:p14="http://schemas.microsoft.com/office/powerpoint/2010/main" val="23763494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66" y="1863636"/>
            <a:ext cx="4047067" cy="3108544"/>
          </a:xfrm>
          <a:prstGeom prst="rect">
            <a:avLst/>
          </a:prstGeom>
        </p:spPr>
        <p:txBody>
          <a:bodyPr wrap="square">
            <a:spAutoFit/>
          </a:bodyPr>
          <a:lstStyle/>
          <a:p>
            <a:r>
              <a:rPr lang="en-US" sz="2800" dirty="0"/>
              <a:t>Assassin’s Creed Dates: Every 1 or 2 years since its inception in 2007</a:t>
            </a:r>
          </a:p>
          <a:p>
            <a:endParaRPr lang="en-US" sz="2800" dirty="0"/>
          </a:p>
          <a:p>
            <a:r>
              <a:rPr lang="en-US" sz="2800" dirty="0"/>
              <a:t>Final Fantasy Dates: Every 1, 2, or 3 years since its inception in 1987</a:t>
            </a:r>
          </a:p>
        </p:txBody>
      </p:sp>
      <p:pic>
        <p:nvPicPr>
          <p:cNvPr id="3" name="Picture 2" descr="f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724" y="1320800"/>
            <a:ext cx="3853275" cy="2167467"/>
          </a:xfrm>
          <a:prstGeom prst="rect">
            <a:avLst/>
          </a:prstGeom>
        </p:spPr>
      </p:pic>
      <p:pic>
        <p:nvPicPr>
          <p:cNvPr id="4" name="Picture 3" descr="ff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932" y="3860800"/>
            <a:ext cx="3793067" cy="2133600"/>
          </a:xfrm>
          <a:prstGeom prst="rect">
            <a:avLst/>
          </a:prstGeom>
        </p:spPr>
      </p:pic>
    </p:spTree>
    <p:extLst>
      <p:ext uri="{BB962C8B-B14F-4D97-AF65-F5344CB8AC3E}">
        <p14:creationId xmlns:p14="http://schemas.microsoft.com/office/powerpoint/2010/main" val="4112705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937" y="56576"/>
            <a:ext cx="4995334" cy="3416320"/>
          </a:xfrm>
          <a:prstGeom prst="rect">
            <a:avLst/>
          </a:prstGeom>
        </p:spPr>
        <p:txBody>
          <a:bodyPr wrap="square">
            <a:spAutoFit/>
          </a:bodyPr>
          <a:lstStyle/>
          <a:p>
            <a:r>
              <a:rPr lang="en-US" sz="3600" dirty="0">
                <a:solidFill>
                  <a:srgbClr val="F9CB42"/>
                </a:solidFill>
              </a:rPr>
              <a:t>Problems for the Digital Archaeologist:</a:t>
            </a:r>
          </a:p>
          <a:p>
            <a:r>
              <a:rPr lang="en-US" sz="3600" dirty="0">
                <a:solidFill>
                  <a:srgbClr val="F9CB42"/>
                </a:solidFill>
              </a:rPr>
              <a:t> </a:t>
            </a:r>
          </a:p>
          <a:p>
            <a:pPr marL="571500" indent="-571500">
              <a:buFont typeface="Arial"/>
              <a:buChar char="•"/>
            </a:pPr>
            <a:r>
              <a:rPr lang="en-US" dirty="0">
                <a:solidFill>
                  <a:srgbClr val="F9CB42"/>
                </a:solidFill>
              </a:rPr>
              <a:t>Do we collect data on the digital artifacts in real-time? How much (and what) to collect?</a:t>
            </a:r>
          </a:p>
          <a:p>
            <a:pPr marL="571500" indent="-571500">
              <a:buFont typeface="Arial"/>
              <a:buChar char="•"/>
            </a:pPr>
            <a:endParaRPr lang="en-US" dirty="0">
              <a:solidFill>
                <a:srgbClr val="F9CB42"/>
              </a:solidFill>
            </a:endParaRPr>
          </a:p>
          <a:p>
            <a:pPr marL="571500" indent="-571500">
              <a:buFont typeface="Arial"/>
              <a:buChar char="•"/>
            </a:pPr>
            <a:r>
              <a:rPr lang="en-US" dirty="0">
                <a:solidFill>
                  <a:srgbClr val="F9CB42"/>
                </a:solidFill>
              </a:rPr>
              <a:t>Do we wait to see what the history of use is, and what people choose to remember/forget, and then conduct research?</a:t>
            </a:r>
          </a:p>
        </p:txBody>
      </p:sp>
    </p:spTree>
    <p:extLst>
      <p:ext uri="{BB962C8B-B14F-4D97-AF65-F5344CB8AC3E}">
        <p14:creationId xmlns:p14="http://schemas.microsoft.com/office/powerpoint/2010/main" val="3552367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3999" y="758664"/>
            <a:ext cx="8652933" cy="6001642"/>
          </a:xfrm>
          <a:prstGeom prst="rect">
            <a:avLst/>
          </a:prstGeom>
        </p:spPr>
        <p:txBody>
          <a:bodyPr wrap="square">
            <a:spAutoFit/>
          </a:bodyPr>
          <a:lstStyle/>
          <a:p>
            <a:r>
              <a:rPr lang="en-US" sz="3200" dirty="0"/>
              <a:t>(more) Problems for the Digital Archaeologist</a:t>
            </a:r>
          </a:p>
          <a:p>
            <a:endParaRPr lang="en-US" sz="3200" dirty="0"/>
          </a:p>
          <a:p>
            <a:pPr marL="457200" indent="-457200">
              <a:buFont typeface="Arial"/>
              <a:buChar char="•"/>
            </a:pPr>
            <a:r>
              <a:rPr lang="en-US" sz="3200" dirty="0"/>
              <a:t>Access to developers’ intellectual property (IP) and permission to publish.</a:t>
            </a:r>
          </a:p>
          <a:p>
            <a:r>
              <a:rPr lang="en-US" sz="3200" dirty="0"/>
              <a:t> </a:t>
            </a:r>
          </a:p>
          <a:p>
            <a:pPr marL="457200" indent="-457200">
              <a:buFont typeface="Arial"/>
              <a:buChar char="•"/>
            </a:pPr>
            <a:r>
              <a:rPr lang="en-US" sz="3200" dirty="0"/>
              <a:t>Absence of corporate archiving (Lion’s Head Studios after Microsoft’s acquisition)</a:t>
            </a:r>
          </a:p>
          <a:p>
            <a:pPr marL="457200" indent="-457200">
              <a:buFont typeface="Arial"/>
              <a:buChar char="•"/>
            </a:pPr>
            <a:endParaRPr lang="en-US" sz="3200" dirty="0"/>
          </a:p>
          <a:p>
            <a:pPr marL="457200" indent="-457200">
              <a:buFont typeface="Arial"/>
              <a:buChar char="•"/>
            </a:pPr>
            <a:r>
              <a:rPr lang="en-US" sz="3200" dirty="0"/>
              <a:t>Absence of physical games media (modern consoles without CD/DVD/Blu-ray slots)</a:t>
            </a:r>
          </a:p>
          <a:p>
            <a:pPr marL="457200" indent="-457200">
              <a:buFont typeface="Arial"/>
              <a:buChar char="•"/>
            </a:pPr>
            <a:endParaRPr lang="en-US" sz="3200" dirty="0"/>
          </a:p>
          <a:p>
            <a:pPr marL="457200" indent="-457200">
              <a:buFont typeface="Arial"/>
              <a:buChar char="•"/>
            </a:pPr>
            <a:r>
              <a:rPr lang="en-US" sz="3200" dirty="0"/>
              <a:t>Reduction in access to working, legacy hardware</a:t>
            </a:r>
          </a:p>
        </p:txBody>
      </p:sp>
    </p:spTree>
    <p:extLst>
      <p:ext uri="{BB962C8B-B14F-4D97-AF65-F5344CB8AC3E}">
        <p14:creationId xmlns:p14="http://schemas.microsoft.com/office/powerpoint/2010/main" val="3772740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8733"/>
            <a:ext cx="8873066" cy="646331"/>
          </a:xfrm>
          <a:prstGeom prst="rect">
            <a:avLst/>
          </a:prstGeom>
        </p:spPr>
        <p:txBody>
          <a:bodyPr wrap="square">
            <a:spAutoFit/>
          </a:bodyPr>
          <a:lstStyle/>
          <a:p>
            <a:pPr algn="ctr"/>
            <a:r>
              <a:rPr lang="en-US" sz="3600" dirty="0"/>
              <a:t>Internet Archive / MAME</a:t>
            </a:r>
          </a:p>
        </p:txBody>
      </p:sp>
      <p:pic>
        <p:nvPicPr>
          <p:cNvPr id="3" name="Picture 2" descr="ma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2859"/>
            <a:ext cx="9144000" cy="5158740"/>
          </a:xfrm>
          <a:prstGeom prst="rect">
            <a:avLst/>
          </a:prstGeom>
        </p:spPr>
      </p:pic>
    </p:spTree>
    <p:extLst>
      <p:ext uri="{BB962C8B-B14F-4D97-AF65-F5344CB8AC3E}">
        <p14:creationId xmlns:p14="http://schemas.microsoft.com/office/powerpoint/2010/main" val="69812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067" y="430374"/>
            <a:ext cx="8703733" cy="1754327"/>
          </a:xfrm>
          <a:prstGeom prst="rect">
            <a:avLst/>
          </a:prstGeom>
        </p:spPr>
        <p:txBody>
          <a:bodyPr wrap="square">
            <a:spAutoFit/>
          </a:bodyPr>
          <a:lstStyle/>
          <a:p>
            <a:pPr algn="ctr"/>
            <a:r>
              <a:rPr lang="en-US" sz="3600" dirty="0"/>
              <a:t>We are witnessing in real-time the disappearance of our digital material culture.</a:t>
            </a:r>
          </a:p>
          <a:p>
            <a:pPr algn="ctr"/>
            <a:r>
              <a:rPr lang="en-US" sz="3600" dirty="0"/>
              <a:t>Archaeology must adapt.</a:t>
            </a:r>
          </a:p>
        </p:txBody>
      </p:sp>
      <p:pic>
        <p:nvPicPr>
          <p:cNvPr id="3" name="Picture 2" descr="vanis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2692691"/>
            <a:ext cx="4343400" cy="3911600"/>
          </a:xfrm>
          <a:prstGeom prst="rect">
            <a:avLst/>
          </a:prstGeom>
        </p:spPr>
      </p:pic>
    </p:spTree>
    <p:extLst>
      <p:ext uri="{BB962C8B-B14F-4D97-AF65-F5344CB8AC3E}">
        <p14:creationId xmlns:p14="http://schemas.microsoft.com/office/powerpoint/2010/main" val="247151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liv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74172" cy="6858000"/>
          </a:xfrm>
          <a:prstGeom prst="rect">
            <a:avLst/>
          </a:prstGeom>
        </p:spPr>
      </p:pic>
      <p:sp>
        <p:nvSpPr>
          <p:cNvPr id="4" name="TextBox 3">
            <a:extLst>
              <a:ext uri="{FF2B5EF4-FFF2-40B4-BE49-F238E27FC236}">
                <a16:creationId xmlns:a16="http://schemas.microsoft.com/office/drawing/2014/main" id="{7DBEC7CF-FCB7-5D44-B5DC-97896E402FE5}"/>
              </a:ext>
            </a:extLst>
          </p:cNvPr>
          <p:cNvSpPr txBox="1"/>
          <p:nvPr/>
        </p:nvSpPr>
        <p:spPr>
          <a:xfrm>
            <a:off x="8712486" y="0"/>
            <a:ext cx="340158" cy="1569660"/>
          </a:xfrm>
          <a:prstGeom prst="rect">
            <a:avLst/>
          </a:prstGeom>
          <a:noFill/>
        </p:spPr>
        <p:txBody>
          <a:bodyPr wrap="none" rtlCol="0">
            <a:spAutoFit/>
          </a:bodyPr>
          <a:lstStyle/>
          <a:p>
            <a:r>
              <a:rPr lang="en-US" sz="2400" dirty="0"/>
              <a:t>2</a:t>
            </a:r>
          </a:p>
          <a:p>
            <a:r>
              <a:rPr lang="en-US" sz="2400" dirty="0"/>
              <a:t>0</a:t>
            </a:r>
          </a:p>
          <a:p>
            <a:r>
              <a:rPr lang="en-US" sz="2400" dirty="0"/>
              <a:t>0</a:t>
            </a:r>
          </a:p>
          <a:p>
            <a:r>
              <a:rPr lang="en-US" sz="2400" dirty="0"/>
              <a:t>6</a:t>
            </a:r>
          </a:p>
        </p:txBody>
      </p:sp>
    </p:spTree>
    <p:extLst>
      <p:ext uri="{BB962C8B-B14F-4D97-AF65-F5344CB8AC3E}">
        <p14:creationId xmlns:p14="http://schemas.microsoft.com/office/powerpoint/2010/main" val="2012564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92400"/>
            <a:ext cx="9143999" cy="523220"/>
          </a:xfrm>
          <a:prstGeom prst="rect">
            <a:avLst/>
          </a:prstGeom>
          <a:noFill/>
        </p:spPr>
        <p:txBody>
          <a:bodyPr wrap="square" rtlCol="0">
            <a:spAutoFit/>
          </a:bodyPr>
          <a:lstStyle/>
          <a:p>
            <a:pPr algn="ctr"/>
            <a:r>
              <a:rPr lang="en-US" sz="2800" dirty="0"/>
              <a:t>[This slide intentionally left blank]</a:t>
            </a:r>
          </a:p>
        </p:txBody>
      </p:sp>
    </p:spTree>
    <p:extLst>
      <p:ext uri="{BB962C8B-B14F-4D97-AF65-F5344CB8AC3E}">
        <p14:creationId xmlns:p14="http://schemas.microsoft.com/office/powerpoint/2010/main" val="403263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charted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5024"/>
          </a:xfrm>
          <a:prstGeom prst="rect">
            <a:avLst/>
          </a:prstGeom>
        </p:spPr>
      </p:pic>
      <p:sp>
        <p:nvSpPr>
          <p:cNvPr id="3" name="TextBox 2">
            <a:extLst>
              <a:ext uri="{FF2B5EF4-FFF2-40B4-BE49-F238E27FC236}">
                <a16:creationId xmlns:a16="http://schemas.microsoft.com/office/drawing/2014/main" id="{94DDFD44-A2CF-7B45-B50F-FAEA0B6DD32C}"/>
              </a:ext>
            </a:extLst>
          </p:cNvPr>
          <p:cNvSpPr txBox="1"/>
          <p:nvPr/>
        </p:nvSpPr>
        <p:spPr>
          <a:xfrm>
            <a:off x="8270697" y="174661"/>
            <a:ext cx="806631" cy="461665"/>
          </a:xfrm>
          <a:prstGeom prst="rect">
            <a:avLst/>
          </a:prstGeom>
          <a:noFill/>
        </p:spPr>
        <p:txBody>
          <a:bodyPr wrap="none" rtlCol="0">
            <a:spAutoFit/>
          </a:bodyPr>
          <a:lstStyle/>
          <a:p>
            <a:r>
              <a:rPr lang="en-US" sz="2400" dirty="0"/>
              <a:t>2016</a:t>
            </a:r>
          </a:p>
        </p:txBody>
      </p:sp>
    </p:spTree>
    <p:extLst>
      <p:ext uri="{BB962C8B-B14F-4D97-AF65-F5344CB8AC3E}">
        <p14:creationId xmlns:p14="http://schemas.microsoft.com/office/powerpoint/2010/main" val="2012564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d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B6E6E40-0029-304A-9027-2EA43E83F0CD}"/>
              </a:ext>
            </a:extLst>
          </p:cNvPr>
          <p:cNvSpPr txBox="1"/>
          <p:nvPr/>
        </p:nvSpPr>
        <p:spPr>
          <a:xfrm>
            <a:off x="184936" y="133564"/>
            <a:ext cx="806631" cy="461665"/>
          </a:xfrm>
          <a:prstGeom prst="rect">
            <a:avLst/>
          </a:prstGeom>
          <a:noFill/>
        </p:spPr>
        <p:txBody>
          <a:bodyPr wrap="none" rtlCol="0">
            <a:spAutoFit/>
          </a:bodyPr>
          <a:lstStyle/>
          <a:p>
            <a:r>
              <a:rPr lang="en-US" sz="2400" dirty="0"/>
              <a:t>2012</a:t>
            </a:r>
          </a:p>
        </p:txBody>
      </p:sp>
    </p:spTree>
    <p:extLst>
      <p:ext uri="{BB962C8B-B14F-4D97-AF65-F5344CB8AC3E}">
        <p14:creationId xmlns:p14="http://schemas.microsoft.com/office/powerpoint/2010/main" val="2012564881"/>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131</TotalTime>
  <Words>928</Words>
  <Application>Microsoft Macintosh PowerPoint</Application>
  <PresentationFormat>On-screen Show (4:3)</PresentationFormat>
  <Paragraphs>116</Paragraphs>
  <Slides>70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Mangal</vt:lpstr>
      <vt:lpstr>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American Numismatic Society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Reinhard</dc:creator>
  <cp:lastModifiedBy>Microsoft Office User</cp:lastModifiedBy>
  <cp:revision>37</cp:revision>
  <dcterms:created xsi:type="dcterms:W3CDTF">2020-11-11T19:54:37Z</dcterms:created>
  <dcterms:modified xsi:type="dcterms:W3CDTF">2020-12-02T13:36:19Z</dcterms:modified>
</cp:coreProperties>
</file>